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3571520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1516166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2621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28823723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3039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4030943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2121809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5017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3444884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D58F412A-D74F-4A85-912A-43CAFE9D2BEF}" type="datetimeFigureOut">
              <a:rPr lang="es-MX" smtClean="0"/>
              <a:t>23/11/2020</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361947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D58F412A-D74F-4A85-912A-43CAFE9D2BEF}" type="datetimeFigureOut">
              <a:rPr lang="es-MX" smtClean="0"/>
              <a:t>23/11/2020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414920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58F412A-D74F-4A85-912A-43CAFE9D2BEF}" type="datetimeFigureOut">
              <a:rPr lang="es-MX" smtClean="0"/>
              <a:t>23/11/2020</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196432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58F412A-D74F-4A85-912A-43CAFE9D2BEF}" type="datetimeFigureOut">
              <a:rPr lang="es-MX" smtClean="0"/>
              <a:t>23/11/2020</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1978656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F412A-D74F-4A85-912A-43CAFE9D2BEF}" type="datetimeFigureOut">
              <a:rPr lang="es-MX" smtClean="0"/>
              <a:t>23/11/2020</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346688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D58F412A-D74F-4A85-912A-43CAFE9D2BEF}" type="datetimeFigureOut">
              <a:rPr lang="es-MX" smtClean="0"/>
              <a:t>23/11/2020</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6DBA08D-ACEE-45D7-8559-DDF7D9D4429D}" type="slidenum">
              <a:rPr lang="es-MX" smtClean="0"/>
              <a:t>‹Nº›</a:t>
            </a:fld>
            <a:endParaRPr lang="es-MX"/>
          </a:p>
        </p:txBody>
      </p:sp>
    </p:spTree>
    <p:extLst>
      <p:ext uri="{BB962C8B-B14F-4D97-AF65-F5344CB8AC3E}">
        <p14:creationId xmlns:p14="http://schemas.microsoft.com/office/powerpoint/2010/main" val="349306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6DBA08D-ACEE-45D7-8559-DDF7D9D4429D}" type="slidenum">
              <a:rPr lang="es-MX" smtClean="0"/>
              <a:t>‹Nº›</a:t>
            </a:fld>
            <a:endParaRPr lang="es-MX"/>
          </a:p>
        </p:txBody>
      </p:sp>
      <p:sp>
        <p:nvSpPr>
          <p:cNvPr id="5" name="Date Placeholder 4"/>
          <p:cNvSpPr>
            <a:spLocks noGrp="1"/>
          </p:cNvSpPr>
          <p:nvPr>
            <p:ph type="dt" sz="half" idx="10"/>
          </p:nvPr>
        </p:nvSpPr>
        <p:spPr/>
        <p:txBody>
          <a:bodyPr/>
          <a:lstStyle/>
          <a:p>
            <a:fld id="{D58F412A-D74F-4A85-912A-43CAFE9D2BEF}" type="datetimeFigureOut">
              <a:rPr lang="es-MX" smtClean="0"/>
              <a:t>23/11/2020</a:t>
            </a:fld>
            <a:endParaRPr lang="es-MX"/>
          </a:p>
        </p:txBody>
      </p:sp>
    </p:spTree>
    <p:extLst>
      <p:ext uri="{BB962C8B-B14F-4D97-AF65-F5344CB8AC3E}">
        <p14:creationId xmlns:p14="http://schemas.microsoft.com/office/powerpoint/2010/main" val="65687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8F412A-D74F-4A85-912A-43CAFE9D2BEF}" type="datetimeFigureOut">
              <a:rPr lang="es-MX" smtClean="0"/>
              <a:t>23/11/2020</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6DBA08D-ACEE-45D7-8559-DDF7D9D4429D}" type="slidenum">
              <a:rPr lang="es-MX" smtClean="0"/>
              <a:t>‹Nº›</a:t>
            </a:fld>
            <a:endParaRPr lang="es-MX"/>
          </a:p>
        </p:txBody>
      </p:sp>
    </p:spTree>
    <p:extLst>
      <p:ext uri="{BB962C8B-B14F-4D97-AF65-F5344CB8AC3E}">
        <p14:creationId xmlns:p14="http://schemas.microsoft.com/office/powerpoint/2010/main" val="320366087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app.diagrams.net/#G1J68JCfBkgZsLo5WMbTPKHmnF9pdZQz0O" TargetMode="Externa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hlinkClick r:id="rId2"/>
            <a:extLst>
              <a:ext uri="{FF2B5EF4-FFF2-40B4-BE49-F238E27FC236}">
                <a16:creationId xmlns:a16="http://schemas.microsoft.com/office/drawing/2014/main" id="{E0CD8FBB-E489-4D85-BB5F-1D1186807E02}"/>
              </a:ext>
            </a:extLst>
          </p:cNvPr>
          <p:cNvPicPr>
            <a:picLocks noChangeAspect="1"/>
          </p:cNvPicPr>
          <p:nvPr/>
        </p:nvPicPr>
        <p:blipFill rotWithShape="1">
          <a:blip r:embed="rId3"/>
          <a:srcRect t="18394" b="5593"/>
          <a:stretch/>
        </p:blipFill>
        <p:spPr>
          <a:xfrm>
            <a:off x="-2376" y="10"/>
            <a:ext cx="12191980" cy="6857990"/>
          </a:xfrm>
          <a:prstGeom prst="rect">
            <a:avLst/>
          </a:prstGeom>
        </p:spPr>
      </p:pic>
      <p:sp>
        <p:nvSpPr>
          <p:cNvPr id="2" name="Título 1">
            <a:extLst>
              <a:ext uri="{FF2B5EF4-FFF2-40B4-BE49-F238E27FC236}">
                <a16:creationId xmlns:a16="http://schemas.microsoft.com/office/drawing/2014/main" id="{DE9533A0-2614-4855-AC42-DA356E287AAF}"/>
              </a:ext>
            </a:extLst>
          </p:cNvPr>
          <p:cNvSpPr>
            <a:spLocks noGrp="1"/>
          </p:cNvSpPr>
          <p:nvPr>
            <p:ph type="ctrTitle"/>
          </p:nvPr>
        </p:nvSpPr>
        <p:spPr>
          <a:xfrm>
            <a:off x="2396" y="3837278"/>
            <a:ext cx="6718966" cy="1226779"/>
          </a:xfrm>
        </p:spPr>
        <p:txBody>
          <a:bodyPr>
            <a:normAutofit/>
          </a:bodyPr>
          <a:lstStyle/>
          <a:p>
            <a:r>
              <a:rPr lang="es-MX" sz="6000" dirty="0">
                <a:solidFill>
                  <a:schemeClr val="tx1"/>
                </a:solidFill>
                <a:latin typeface="Arial Rounded MT Bold" panose="020F0704030504030204" pitchFamily="34" charset="0"/>
              </a:rPr>
              <a:t>Microprocesador</a:t>
            </a:r>
          </a:p>
        </p:txBody>
      </p:sp>
      <p:sp>
        <p:nvSpPr>
          <p:cNvPr id="3" name="Subtítulo 2">
            <a:extLst>
              <a:ext uri="{FF2B5EF4-FFF2-40B4-BE49-F238E27FC236}">
                <a16:creationId xmlns:a16="http://schemas.microsoft.com/office/drawing/2014/main" id="{05CF954E-3418-4319-8FA3-1370D177098F}"/>
              </a:ext>
            </a:extLst>
          </p:cNvPr>
          <p:cNvSpPr>
            <a:spLocks noGrp="1"/>
          </p:cNvSpPr>
          <p:nvPr>
            <p:ph type="subTitle" idx="1"/>
          </p:nvPr>
        </p:nvSpPr>
        <p:spPr>
          <a:xfrm>
            <a:off x="7115504" y="595395"/>
            <a:ext cx="4703379" cy="2443654"/>
          </a:xfrm>
        </p:spPr>
        <p:txBody>
          <a:bodyPr>
            <a:normAutofit/>
          </a:bodyPr>
          <a:lstStyle/>
          <a:p>
            <a:r>
              <a:rPr lang="es-MX" sz="1600" dirty="0">
                <a:solidFill>
                  <a:schemeClr val="tx1"/>
                </a:solidFill>
                <a:latin typeface="Arial Rounded MT Bold" panose="020F0704030504030204" pitchFamily="34" charset="0"/>
              </a:rPr>
              <a:t>Nombre del equipo: Doble V </a:t>
            </a:r>
          </a:p>
          <a:p>
            <a:r>
              <a:rPr lang="es-MX" sz="1600" dirty="0">
                <a:solidFill>
                  <a:schemeClr val="tx1"/>
                </a:solidFill>
                <a:latin typeface="Arial Rounded MT Bold" panose="020F0704030504030204" pitchFamily="34" charset="0"/>
              </a:rPr>
              <a:t>Integrantes: Juan Bernardo Esparza Luevano </a:t>
            </a:r>
            <a:br>
              <a:rPr lang="es-MX" sz="1600" dirty="0">
                <a:solidFill>
                  <a:schemeClr val="tx1"/>
                </a:solidFill>
                <a:latin typeface="Arial Rounded MT Bold" panose="020F0704030504030204" pitchFamily="34" charset="0"/>
              </a:rPr>
            </a:br>
            <a:r>
              <a:rPr lang="es-MX" sz="1600" dirty="0">
                <a:solidFill>
                  <a:schemeClr val="tx1"/>
                </a:solidFill>
                <a:latin typeface="Arial Rounded MT Bold" panose="020F0704030504030204" pitchFamily="34" charset="0"/>
              </a:rPr>
              <a:t>Leonardo Daniel González Bribiesca</a:t>
            </a:r>
            <a:br>
              <a:rPr lang="es-MX" sz="1600" dirty="0">
                <a:solidFill>
                  <a:schemeClr val="tx1"/>
                </a:solidFill>
                <a:latin typeface="Arial Rounded MT Bold" panose="020F0704030504030204" pitchFamily="34" charset="0"/>
              </a:rPr>
            </a:br>
            <a:r>
              <a:rPr lang="es-MX" sz="1600" dirty="0">
                <a:solidFill>
                  <a:schemeClr val="tx1"/>
                </a:solidFill>
                <a:latin typeface="Arial Rounded MT Bold" panose="020F0704030504030204" pitchFamily="34" charset="0"/>
              </a:rPr>
              <a:t>Janelly de Jesús Aguilar Zamora </a:t>
            </a:r>
            <a:br>
              <a:rPr lang="es-MX" sz="1600" dirty="0">
                <a:solidFill>
                  <a:schemeClr val="tx1"/>
                </a:solidFill>
                <a:latin typeface="Arial Rounded MT Bold" panose="020F0704030504030204" pitchFamily="34" charset="0"/>
              </a:rPr>
            </a:br>
            <a:r>
              <a:rPr lang="es-MX" sz="1600" dirty="0">
                <a:solidFill>
                  <a:schemeClr val="tx1"/>
                </a:solidFill>
                <a:latin typeface="Arial Rounded MT Bold" panose="020F0704030504030204" pitchFamily="34" charset="0"/>
              </a:rPr>
              <a:t>Ricardo Heredia Dávila </a:t>
            </a:r>
          </a:p>
          <a:p>
            <a:r>
              <a:rPr lang="es-MX" sz="1600" dirty="0">
                <a:solidFill>
                  <a:schemeClr val="tx1"/>
                </a:solidFill>
                <a:latin typeface="Arial Rounded MT Bold" panose="020F0704030504030204" pitchFamily="34" charset="0"/>
              </a:rPr>
              <a:t>Docente: Remberto Sandoval Aréchiga</a:t>
            </a:r>
            <a:endParaRPr lang="es-MX" sz="2000" dirty="0">
              <a:solidFill>
                <a:schemeClr val="tx1"/>
              </a:solidFill>
              <a:latin typeface="Arial Rounded MT Bold" panose="020F0704030504030204" pitchFamily="34" charset="0"/>
            </a:endParaRPr>
          </a:p>
        </p:txBody>
      </p:sp>
      <p:pic>
        <p:nvPicPr>
          <p:cNvPr id="7" name="Picture 48" descr="Universidad Autónoma de Zacatecas - Wikipedia, la enciclopedia libre">
            <a:extLst>
              <a:ext uri="{FF2B5EF4-FFF2-40B4-BE49-F238E27FC236}">
                <a16:creationId xmlns:a16="http://schemas.microsoft.com/office/drawing/2014/main" id="{69983A53-23C7-40D4-A460-99D75EF76B9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316730" cy="3468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9">
            <a:extLst>
              <a:ext uri="{FF2B5EF4-FFF2-40B4-BE49-F238E27FC236}">
                <a16:creationId xmlns:a16="http://schemas.microsoft.com/office/drawing/2014/main" id="{6E2A274C-C962-49B1-93A9-FBE06F50AD0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888605" y="3395970"/>
            <a:ext cx="4303395" cy="346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a:extLst>
              <a:ext uri="{FF2B5EF4-FFF2-40B4-BE49-F238E27FC236}">
                <a16:creationId xmlns:a16="http://schemas.microsoft.com/office/drawing/2014/main" id="{0DC6843B-DC18-4303-BC4B-DEC50F17D228}"/>
              </a:ext>
            </a:extLst>
          </p:cNvPr>
          <p:cNvSpPr txBox="1"/>
          <p:nvPr/>
        </p:nvSpPr>
        <p:spPr>
          <a:xfrm>
            <a:off x="-4772" y="6262605"/>
            <a:ext cx="7540487" cy="369332"/>
          </a:xfrm>
          <a:prstGeom prst="rect">
            <a:avLst/>
          </a:prstGeom>
          <a:noFill/>
        </p:spPr>
        <p:txBody>
          <a:bodyPr wrap="square" rtlCol="0">
            <a:spAutoFit/>
          </a:bodyPr>
          <a:lstStyle/>
          <a:p>
            <a:r>
              <a:rPr lang="es-MX" dirty="0"/>
              <a:t>https://app.diagrams.net/#G1J68JCfBkgZsLo5WMbTPKHmnF9pdZQz0O</a:t>
            </a:r>
          </a:p>
        </p:txBody>
      </p:sp>
    </p:spTree>
    <p:extLst>
      <p:ext uri="{BB962C8B-B14F-4D97-AF65-F5344CB8AC3E}">
        <p14:creationId xmlns:p14="http://schemas.microsoft.com/office/powerpoint/2010/main" val="1557018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13C61C-8F45-47EB-96B2-12455CCC9104}"/>
              </a:ext>
            </a:extLst>
          </p:cNvPr>
          <p:cNvSpPr>
            <a:spLocks noGrp="1"/>
          </p:cNvSpPr>
          <p:nvPr>
            <p:ph type="title"/>
          </p:nvPr>
        </p:nvSpPr>
        <p:spPr/>
        <p:txBody>
          <a:bodyPr/>
          <a:lstStyle/>
          <a:p>
            <a:r>
              <a:rPr lang="es-MX" dirty="0"/>
              <a:t>Bloque “Control”</a:t>
            </a:r>
          </a:p>
        </p:txBody>
      </p:sp>
      <p:sp>
        <p:nvSpPr>
          <p:cNvPr id="3" name="Marcador de contenido 2">
            <a:extLst>
              <a:ext uri="{FF2B5EF4-FFF2-40B4-BE49-F238E27FC236}">
                <a16:creationId xmlns:a16="http://schemas.microsoft.com/office/drawing/2014/main" id="{96DE10AC-2718-499D-8EB1-3793F1BC094C}"/>
              </a:ext>
            </a:extLst>
          </p:cNvPr>
          <p:cNvSpPr>
            <a:spLocks noGrp="1"/>
          </p:cNvSpPr>
          <p:nvPr>
            <p:ph idx="1"/>
          </p:nvPr>
        </p:nvSpPr>
        <p:spPr>
          <a:xfrm>
            <a:off x="6704553" y="1930400"/>
            <a:ext cx="2569449" cy="3880774"/>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Sincroniza y procesa las instrucciones a realizar.  Manda señales a diferentes bloques para llevar acabo la instrucción que esté presente.</a:t>
            </a:r>
            <a:endParaRPr lang="es-MX" b="1" i="0" dirty="0">
              <a:solidFill>
                <a:srgbClr val="000000"/>
              </a:solidFill>
              <a:effectLst/>
              <a:latin typeface="Arial Rounded MT Bold" panose="020F0704030504030204" pitchFamily="34" charset="0"/>
            </a:endParaRPr>
          </a:p>
          <a:p>
            <a:endParaRPr lang="es-MX" dirty="0"/>
          </a:p>
        </p:txBody>
      </p:sp>
      <p:pic>
        <p:nvPicPr>
          <p:cNvPr id="5" name="Imagen 4">
            <a:extLst>
              <a:ext uri="{FF2B5EF4-FFF2-40B4-BE49-F238E27FC236}">
                <a16:creationId xmlns:a16="http://schemas.microsoft.com/office/drawing/2014/main" id="{47E6A0A5-A7E0-43AA-950A-E89DFC06C688}"/>
              </a:ext>
            </a:extLst>
          </p:cNvPr>
          <p:cNvPicPr>
            <a:picLocks noChangeAspect="1"/>
          </p:cNvPicPr>
          <p:nvPr/>
        </p:nvPicPr>
        <p:blipFill rotWithShape="1">
          <a:blip r:embed="rId2"/>
          <a:srcRect l="11739" t="33035" r="31413" b="11889"/>
          <a:stretch/>
        </p:blipFill>
        <p:spPr>
          <a:xfrm>
            <a:off x="0" y="2314134"/>
            <a:ext cx="6660788" cy="3628118"/>
          </a:xfrm>
          <a:prstGeom prst="rect">
            <a:avLst/>
          </a:prstGeom>
        </p:spPr>
      </p:pic>
      <p:pic>
        <p:nvPicPr>
          <p:cNvPr id="6" name="Imagen 5">
            <a:extLst>
              <a:ext uri="{FF2B5EF4-FFF2-40B4-BE49-F238E27FC236}">
                <a16:creationId xmlns:a16="http://schemas.microsoft.com/office/drawing/2014/main" id="{BF9B5D54-5EB7-4780-8C29-FB9163595074}"/>
              </a:ext>
            </a:extLst>
          </p:cNvPr>
          <p:cNvPicPr>
            <a:picLocks noChangeAspect="1"/>
          </p:cNvPicPr>
          <p:nvPr/>
        </p:nvPicPr>
        <p:blipFill rotWithShape="1">
          <a:blip r:embed="rId3"/>
          <a:srcRect l="10653" t="24946" r="65652" b="18439"/>
          <a:stretch/>
        </p:blipFill>
        <p:spPr>
          <a:xfrm>
            <a:off x="9274002" y="609600"/>
            <a:ext cx="2888974" cy="3880774"/>
          </a:xfrm>
          <a:prstGeom prst="rect">
            <a:avLst/>
          </a:prstGeom>
        </p:spPr>
      </p:pic>
      <p:pic>
        <p:nvPicPr>
          <p:cNvPr id="7" name="Imagen 6">
            <a:extLst>
              <a:ext uri="{FF2B5EF4-FFF2-40B4-BE49-F238E27FC236}">
                <a16:creationId xmlns:a16="http://schemas.microsoft.com/office/drawing/2014/main" id="{4F57D60B-B38F-4160-85F2-32BFDF3F965F}"/>
              </a:ext>
            </a:extLst>
          </p:cNvPr>
          <p:cNvPicPr>
            <a:picLocks noChangeAspect="1"/>
          </p:cNvPicPr>
          <p:nvPr/>
        </p:nvPicPr>
        <p:blipFill rotWithShape="1">
          <a:blip r:embed="rId4"/>
          <a:srcRect l="10870" t="53142" r="65761" b="21145"/>
          <a:stretch/>
        </p:blipFill>
        <p:spPr>
          <a:xfrm>
            <a:off x="9313758" y="4490374"/>
            <a:ext cx="2849218" cy="1762539"/>
          </a:xfrm>
          <a:prstGeom prst="rect">
            <a:avLst/>
          </a:prstGeom>
        </p:spPr>
      </p:pic>
    </p:spTree>
    <p:extLst>
      <p:ext uri="{BB962C8B-B14F-4D97-AF65-F5344CB8AC3E}">
        <p14:creationId xmlns:p14="http://schemas.microsoft.com/office/powerpoint/2010/main" val="149225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F81F0B-0D79-47DF-B10C-26BCB00E20CF}"/>
              </a:ext>
            </a:extLst>
          </p:cNvPr>
          <p:cNvSpPr>
            <a:spLocks noGrp="1"/>
          </p:cNvSpPr>
          <p:nvPr>
            <p:ph type="title"/>
          </p:nvPr>
        </p:nvSpPr>
        <p:spPr/>
        <p:txBody>
          <a:bodyPr/>
          <a:lstStyle/>
          <a:p>
            <a:r>
              <a:rPr lang="es-MX" dirty="0"/>
              <a:t>Bloque “</a:t>
            </a:r>
            <a:r>
              <a:rPr lang="es-MX" dirty="0" err="1"/>
              <a:t>Flags</a:t>
            </a:r>
            <a:r>
              <a:rPr lang="es-MX" dirty="0"/>
              <a:t>”</a:t>
            </a:r>
          </a:p>
        </p:txBody>
      </p:sp>
      <p:sp>
        <p:nvSpPr>
          <p:cNvPr id="3" name="Marcador de contenido 2">
            <a:extLst>
              <a:ext uri="{FF2B5EF4-FFF2-40B4-BE49-F238E27FC236}">
                <a16:creationId xmlns:a16="http://schemas.microsoft.com/office/drawing/2014/main" id="{EB8FE9A9-20B6-4E8E-BFB1-B031C246DC27}"/>
              </a:ext>
            </a:extLst>
          </p:cNvPr>
          <p:cNvSpPr>
            <a:spLocks noGrp="1"/>
          </p:cNvSpPr>
          <p:nvPr>
            <p:ph idx="1"/>
          </p:nvPr>
        </p:nvSpPr>
        <p:spPr>
          <a:xfrm>
            <a:off x="677334" y="2160589"/>
            <a:ext cx="4331988" cy="3922159"/>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Bloque que almacena temporalmente las banderas proporcionadas por la ALU para su requerimiento en otras instrucciones.</a:t>
            </a:r>
            <a:endParaRPr lang="es-MX" dirty="0">
              <a:latin typeface="Arial Rounded MT Bold" panose="020F0704030504030204" pitchFamily="34" charset="0"/>
            </a:endParaRPr>
          </a:p>
        </p:txBody>
      </p:sp>
      <p:pic>
        <p:nvPicPr>
          <p:cNvPr id="4" name="Imagen 3">
            <a:extLst>
              <a:ext uri="{FF2B5EF4-FFF2-40B4-BE49-F238E27FC236}">
                <a16:creationId xmlns:a16="http://schemas.microsoft.com/office/drawing/2014/main" id="{4BB1564E-D862-41E0-A23B-6740D6C59637}"/>
              </a:ext>
            </a:extLst>
          </p:cNvPr>
          <p:cNvPicPr>
            <a:picLocks noChangeAspect="1"/>
          </p:cNvPicPr>
          <p:nvPr/>
        </p:nvPicPr>
        <p:blipFill rotWithShape="1">
          <a:blip r:embed="rId2"/>
          <a:srcRect l="13152" t="29942" r="47392" b="38352"/>
          <a:stretch/>
        </p:blipFill>
        <p:spPr>
          <a:xfrm>
            <a:off x="3905074" y="4121668"/>
            <a:ext cx="5368928" cy="2425632"/>
          </a:xfrm>
          <a:prstGeom prst="rect">
            <a:avLst/>
          </a:prstGeom>
        </p:spPr>
      </p:pic>
      <p:pic>
        <p:nvPicPr>
          <p:cNvPr id="5" name="Imagen 4">
            <a:extLst>
              <a:ext uri="{FF2B5EF4-FFF2-40B4-BE49-F238E27FC236}">
                <a16:creationId xmlns:a16="http://schemas.microsoft.com/office/drawing/2014/main" id="{A0686BF5-2B66-4A34-8420-AAFF17A661EA}"/>
              </a:ext>
            </a:extLst>
          </p:cNvPr>
          <p:cNvPicPr>
            <a:picLocks noChangeAspect="1"/>
          </p:cNvPicPr>
          <p:nvPr/>
        </p:nvPicPr>
        <p:blipFill rotWithShape="1">
          <a:blip r:embed="rId3"/>
          <a:srcRect l="21957" t="33615" r="51739" b="19792"/>
          <a:stretch/>
        </p:blipFill>
        <p:spPr>
          <a:xfrm>
            <a:off x="8529826" y="609600"/>
            <a:ext cx="3526641" cy="3512068"/>
          </a:xfrm>
          <a:prstGeom prst="rect">
            <a:avLst/>
          </a:prstGeom>
        </p:spPr>
      </p:pic>
    </p:spTree>
    <p:extLst>
      <p:ext uri="{BB962C8B-B14F-4D97-AF65-F5344CB8AC3E}">
        <p14:creationId xmlns:p14="http://schemas.microsoft.com/office/powerpoint/2010/main" val="74333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D02887-FC59-461D-AFC7-D425798383DC}"/>
              </a:ext>
            </a:extLst>
          </p:cNvPr>
          <p:cNvSpPr>
            <a:spLocks noGrp="1"/>
          </p:cNvSpPr>
          <p:nvPr>
            <p:ph type="title"/>
          </p:nvPr>
        </p:nvSpPr>
        <p:spPr/>
        <p:txBody>
          <a:bodyPr/>
          <a:lstStyle/>
          <a:p>
            <a:r>
              <a:rPr lang="es-MX" dirty="0"/>
              <a:t>Bloque “</a:t>
            </a:r>
            <a:r>
              <a:rPr lang="es-MX" dirty="0" err="1"/>
              <a:t>Jump</a:t>
            </a:r>
            <a:r>
              <a:rPr lang="es-MX" dirty="0"/>
              <a:t>”</a:t>
            </a:r>
          </a:p>
        </p:txBody>
      </p:sp>
      <p:sp>
        <p:nvSpPr>
          <p:cNvPr id="3" name="Marcador de contenido 2">
            <a:extLst>
              <a:ext uri="{FF2B5EF4-FFF2-40B4-BE49-F238E27FC236}">
                <a16:creationId xmlns:a16="http://schemas.microsoft.com/office/drawing/2014/main" id="{9823E9F1-D0FA-4586-A594-98B7A75ED0DF}"/>
              </a:ext>
            </a:extLst>
          </p:cNvPr>
          <p:cNvSpPr>
            <a:spLocks noGrp="1"/>
          </p:cNvSpPr>
          <p:nvPr>
            <p:ph idx="1"/>
          </p:nvPr>
        </p:nvSpPr>
        <p:spPr>
          <a:xfrm>
            <a:off x="1438489" y="3002102"/>
            <a:ext cx="3762144" cy="2345150"/>
          </a:xfrm>
        </p:spPr>
        <p:txBody>
          <a:bodyPr>
            <a:normAutofit fontScale="92500" lnSpcReduction="10000"/>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Bloque encargado de verificar si se ha realizado la condición especificada mediante el estado de las banderas, en el caso de que así sea se manda una señal al control para notificar que la condición se a cumplido.</a:t>
            </a:r>
            <a:endParaRPr lang="es-MX" dirty="0">
              <a:latin typeface="Arial Rounded MT Bold" panose="020F0704030504030204" pitchFamily="34" charset="0"/>
            </a:endParaRPr>
          </a:p>
        </p:txBody>
      </p:sp>
      <p:pic>
        <p:nvPicPr>
          <p:cNvPr id="5" name="Imagen 4">
            <a:extLst>
              <a:ext uri="{FF2B5EF4-FFF2-40B4-BE49-F238E27FC236}">
                <a16:creationId xmlns:a16="http://schemas.microsoft.com/office/drawing/2014/main" id="{5270B12D-E589-4DB4-8521-4177F4116A9A}"/>
              </a:ext>
            </a:extLst>
          </p:cNvPr>
          <p:cNvPicPr>
            <a:picLocks noChangeAspect="1"/>
          </p:cNvPicPr>
          <p:nvPr/>
        </p:nvPicPr>
        <p:blipFill rotWithShape="1">
          <a:blip r:embed="rId2"/>
          <a:srcRect l="19783" t="56041" r="54239" b="14186"/>
          <a:stretch/>
        </p:blipFill>
        <p:spPr>
          <a:xfrm>
            <a:off x="6968860" y="1111025"/>
            <a:ext cx="4610283" cy="2970645"/>
          </a:xfrm>
          <a:prstGeom prst="rect">
            <a:avLst/>
          </a:prstGeom>
        </p:spPr>
      </p:pic>
      <p:pic>
        <p:nvPicPr>
          <p:cNvPr id="6" name="Imagen 5">
            <a:extLst>
              <a:ext uri="{FF2B5EF4-FFF2-40B4-BE49-F238E27FC236}">
                <a16:creationId xmlns:a16="http://schemas.microsoft.com/office/drawing/2014/main" id="{C68A9D42-4EFD-4E50-8CDC-9073DACC8358}"/>
              </a:ext>
            </a:extLst>
          </p:cNvPr>
          <p:cNvPicPr>
            <a:picLocks noChangeAspect="1"/>
          </p:cNvPicPr>
          <p:nvPr/>
        </p:nvPicPr>
        <p:blipFill rotWithShape="1">
          <a:blip r:embed="rId3"/>
          <a:srcRect l="10108" t="37650" r="50871" b="28137"/>
          <a:stretch/>
        </p:blipFill>
        <p:spPr>
          <a:xfrm>
            <a:off x="6821612" y="4344990"/>
            <a:ext cx="4757531" cy="2345151"/>
          </a:xfrm>
          <a:prstGeom prst="rect">
            <a:avLst/>
          </a:prstGeom>
        </p:spPr>
      </p:pic>
    </p:spTree>
    <p:extLst>
      <p:ext uri="{BB962C8B-B14F-4D97-AF65-F5344CB8AC3E}">
        <p14:creationId xmlns:p14="http://schemas.microsoft.com/office/powerpoint/2010/main" val="195265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F6889-A72C-444B-8B4C-9E3E76352B2A}"/>
              </a:ext>
            </a:extLst>
          </p:cNvPr>
          <p:cNvSpPr>
            <a:spLocks noGrp="1"/>
          </p:cNvSpPr>
          <p:nvPr>
            <p:ph type="title"/>
          </p:nvPr>
        </p:nvSpPr>
        <p:spPr/>
        <p:txBody>
          <a:bodyPr/>
          <a:lstStyle/>
          <a:p>
            <a:r>
              <a:rPr lang="es-MX" dirty="0"/>
              <a:t>Bloque “ALU”</a:t>
            </a:r>
          </a:p>
        </p:txBody>
      </p:sp>
      <p:sp>
        <p:nvSpPr>
          <p:cNvPr id="3" name="Marcador de contenido 2">
            <a:extLst>
              <a:ext uri="{FF2B5EF4-FFF2-40B4-BE49-F238E27FC236}">
                <a16:creationId xmlns:a16="http://schemas.microsoft.com/office/drawing/2014/main" id="{6CBC07FE-E156-42CB-9BBB-7741BA3FE1E2}"/>
              </a:ext>
            </a:extLst>
          </p:cNvPr>
          <p:cNvSpPr>
            <a:spLocks noGrp="1"/>
          </p:cNvSpPr>
          <p:nvPr>
            <p:ph idx="1"/>
          </p:nvPr>
        </p:nvSpPr>
        <p:spPr>
          <a:xfrm>
            <a:off x="677334" y="2160589"/>
            <a:ext cx="3762144" cy="4087811"/>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Unidad Aritmética Lógica, se encarga de realizar las operaciones matemáticas y lógicas que se requieran. Además de proporcionar el resultado también establece banderas en el caso de tener resultados como ceros, acarreos o signo negativo.</a:t>
            </a:r>
            <a:endParaRPr lang="es-MX" b="1" i="0" dirty="0">
              <a:solidFill>
                <a:srgbClr val="000000"/>
              </a:solidFill>
              <a:effectLst/>
              <a:latin typeface="Arial Rounded MT Bold" panose="020F0704030504030204" pitchFamily="34" charset="0"/>
            </a:endParaRPr>
          </a:p>
          <a:p>
            <a:endParaRPr lang="es-MX" dirty="0"/>
          </a:p>
        </p:txBody>
      </p:sp>
      <p:pic>
        <p:nvPicPr>
          <p:cNvPr id="4" name="Imagen 3">
            <a:extLst>
              <a:ext uri="{FF2B5EF4-FFF2-40B4-BE49-F238E27FC236}">
                <a16:creationId xmlns:a16="http://schemas.microsoft.com/office/drawing/2014/main" id="{C967E510-793D-4A8C-B21E-15813755CEEF}"/>
              </a:ext>
            </a:extLst>
          </p:cNvPr>
          <p:cNvPicPr>
            <a:picLocks noChangeAspect="1"/>
          </p:cNvPicPr>
          <p:nvPr/>
        </p:nvPicPr>
        <p:blipFill rotWithShape="1">
          <a:blip r:embed="rId2"/>
          <a:srcRect l="9565" t="33615" r="50000" b="25592"/>
          <a:stretch/>
        </p:blipFill>
        <p:spPr>
          <a:xfrm>
            <a:off x="5830958" y="3768640"/>
            <a:ext cx="5446644" cy="3089360"/>
          </a:xfrm>
          <a:prstGeom prst="rect">
            <a:avLst/>
          </a:prstGeom>
        </p:spPr>
      </p:pic>
      <p:pic>
        <p:nvPicPr>
          <p:cNvPr id="5" name="Imagen 4">
            <a:extLst>
              <a:ext uri="{FF2B5EF4-FFF2-40B4-BE49-F238E27FC236}">
                <a16:creationId xmlns:a16="http://schemas.microsoft.com/office/drawing/2014/main" id="{E0CDC2C9-6D7B-4EF4-A800-ED6D11B39472}"/>
              </a:ext>
            </a:extLst>
          </p:cNvPr>
          <p:cNvPicPr>
            <a:picLocks noChangeAspect="1"/>
          </p:cNvPicPr>
          <p:nvPr/>
        </p:nvPicPr>
        <p:blipFill rotWithShape="1">
          <a:blip r:embed="rId3"/>
          <a:srcRect l="19348" t="31496" r="54565" b="21339"/>
          <a:stretch/>
        </p:blipFill>
        <p:spPr>
          <a:xfrm>
            <a:off x="7515458" y="103007"/>
            <a:ext cx="3762144" cy="3583293"/>
          </a:xfrm>
          <a:prstGeom prst="rect">
            <a:avLst/>
          </a:prstGeom>
        </p:spPr>
      </p:pic>
    </p:spTree>
    <p:extLst>
      <p:ext uri="{BB962C8B-B14F-4D97-AF65-F5344CB8AC3E}">
        <p14:creationId xmlns:p14="http://schemas.microsoft.com/office/powerpoint/2010/main" val="3856875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EBCCE4-31D6-453D-A75D-64CC86FDCB35}"/>
              </a:ext>
            </a:extLst>
          </p:cNvPr>
          <p:cNvSpPr>
            <a:spLocks noGrp="1"/>
          </p:cNvSpPr>
          <p:nvPr>
            <p:ph type="title"/>
          </p:nvPr>
        </p:nvSpPr>
        <p:spPr>
          <a:xfrm>
            <a:off x="5951699" y="384314"/>
            <a:ext cx="7247466" cy="1320800"/>
          </a:xfrm>
        </p:spPr>
        <p:txBody>
          <a:bodyPr/>
          <a:lstStyle/>
          <a:p>
            <a:r>
              <a:rPr lang="es-MX" dirty="0"/>
              <a:t>Bloque “PC”</a:t>
            </a:r>
          </a:p>
        </p:txBody>
      </p:sp>
      <p:sp>
        <p:nvSpPr>
          <p:cNvPr id="3" name="Marcador de contenido 2">
            <a:extLst>
              <a:ext uri="{FF2B5EF4-FFF2-40B4-BE49-F238E27FC236}">
                <a16:creationId xmlns:a16="http://schemas.microsoft.com/office/drawing/2014/main" id="{BEB7F149-C53B-4BF4-BC0D-5CC1612E8A8E}"/>
              </a:ext>
            </a:extLst>
          </p:cNvPr>
          <p:cNvSpPr>
            <a:spLocks noGrp="1"/>
          </p:cNvSpPr>
          <p:nvPr>
            <p:ph idx="1"/>
          </p:nvPr>
        </p:nvSpPr>
        <p:spPr>
          <a:xfrm>
            <a:off x="715617" y="4471950"/>
            <a:ext cx="5380383" cy="3061910"/>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pPr marL="0" indent="0">
              <a:buNone/>
            </a:pPr>
            <a:r>
              <a:rPr lang="es-MX" b="0" i="0" dirty="0">
                <a:solidFill>
                  <a:srgbClr val="000000"/>
                </a:solidFill>
                <a:effectLst/>
                <a:latin typeface="Arial Rounded MT Bold" panose="020F0704030504030204" pitchFamily="34" charset="0"/>
              </a:rPr>
              <a:t>Incrementa con cada instrucción que se realiza y apunta a la siguiente instrucción que se va a realizar. Este cuenta con un contador internamente</a:t>
            </a:r>
            <a:endParaRPr lang="es-MX" b="1" i="0" dirty="0">
              <a:solidFill>
                <a:srgbClr val="000000"/>
              </a:solidFill>
              <a:effectLst/>
              <a:latin typeface="Arial Rounded MT Bold" panose="020F0704030504030204" pitchFamily="34" charset="0"/>
            </a:endParaRPr>
          </a:p>
          <a:p>
            <a:pPr marL="0" indent="0">
              <a:buNone/>
            </a:pPr>
            <a:endParaRPr lang="es-MX" b="0" i="0" dirty="0">
              <a:solidFill>
                <a:srgbClr val="000000"/>
              </a:solidFill>
              <a:effectLst/>
              <a:latin typeface="Helvetica" panose="020B0604020202020204" pitchFamily="34" charset="0"/>
            </a:endParaRPr>
          </a:p>
          <a:p>
            <a:pPr marL="0" indent="0">
              <a:buNone/>
            </a:pPr>
            <a:endParaRPr lang="es-MX" b="0" i="0" dirty="0">
              <a:solidFill>
                <a:srgbClr val="000000"/>
              </a:solidFill>
              <a:effectLst/>
              <a:latin typeface="Helvetica" panose="020B0604020202020204" pitchFamily="34" charset="0"/>
            </a:endParaRPr>
          </a:p>
        </p:txBody>
      </p:sp>
      <p:pic>
        <p:nvPicPr>
          <p:cNvPr id="4" name="Imagen 3">
            <a:extLst>
              <a:ext uri="{FF2B5EF4-FFF2-40B4-BE49-F238E27FC236}">
                <a16:creationId xmlns:a16="http://schemas.microsoft.com/office/drawing/2014/main" id="{21B2DBE8-D56D-4B34-9A43-6510ABE89FA1}"/>
              </a:ext>
            </a:extLst>
          </p:cNvPr>
          <p:cNvPicPr>
            <a:picLocks noChangeAspect="1"/>
          </p:cNvPicPr>
          <p:nvPr/>
        </p:nvPicPr>
        <p:blipFill rotWithShape="1">
          <a:blip r:embed="rId2"/>
          <a:srcRect l="26196" t="31496" r="33370" b="25398"/>
          <a:stretch/>
        </p:blipFill>
        <p:spPr>
          <a:xfrm>
            <a:off x="282288" y="885241"/>
            <a:ext cx="5669411" cy="3398041"/>
          </a:xfrm>
          <a:prstGeom prst="rect">
            <a:avLst/>
          </a:prstGeom>
        </p:spPr>
      </p:pic>
      <p:pic>
        <p:nvPicPr>
          <p:cNvPr id="5" name="Imagen 4">
            <a:extLst>
              <a:ext uri="{FF2B5EF4-FFF2-40B4-BE49-F238E27FC236}">
                <a16:creationId xmlns:a16="http://schemas.microsoft.com/office/drawing/2014/main" id="{6A862E78-B947-44D1-962B-2C81BEBAAD72}"/>
              </a:ext>
            </a:extLst>
          </p:cNvPr>
          <p:cNvPicPr>
            <a:picLocks noChangeAspect="1"/>
          </p:cNvPicPr>
          <p:nvPr/>
        </p:nvPicPr>
        <p:blipFill rotWithShape="1">
          <a:blip r:embed="rId3"/>
          <a:srcRect l="43479" t="26849" r="29674" b="33132"/>
          <a:stretch/>
        </p:blipFill>
        <p:spPr>
          <a:xfrm>
            <a:off x="7219921" y="2804425"/>
            <a:ext cx="4839558" cy="4055824"/>
          </a:xfrm>
          <a:prstGeom prst="rect">
            <a:avLst/>
          </a:prstGeom>
        </p:spPr>
      </p:pic>
    </p:spTree>
    <p:extLst>
      <p:ext uri="{BB962C8B-B14F-4D97-AF65-F5344CB8AC3E}">
        <p14:creationId xmlns:p14="http://schemas.microsoft.com/office/powerpoint/2010/main" val="4256723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D723B-5807-4486-AEBD-53DB6F30E6F2}"/>
              </a:ext>
            </a:extLst>
          </p:cNvPr>
          <p:cNvSpPr>
            <a:spLocks noGrp="1"/>
          </p:cNvSpPr>
          <p:nvPr>
            <p:ph type="title"/>
          </p:nvPr>
        </p:nvSpPr>
        <p:spPr/>
        <p:txBody>
          <a:bodyPr/>
          <a:lstStyle/>
          <a:p>
            <a:r>
              <a:rPr lang="es-MX" dirty="0"/>
              <a:t>Bloque “Salidas”</a:t>
            </a:r>
          </a:p>
        </p:txBody>
      </p:sp>
      <p:sp>
        <p:nvSpPr>
          <p:cNvPr id="3" name="Marcador de contenido 2">
            <a:extLst>
              <a:ext uri="{FF2B5EF4-FFF2-40B4-BE49-F238E27FC236}">
                <a16:creationId xmlns:a16="http://schemas.microsoft.com/office/drawing/2014/main" id="{3BD0DC28-AABE-49A5-9906-08F3A074E603}"/>
              </a:ext>
            </a:extLst>
          </p:cNvPr>
          <p:cNvSpPr>
            <a:spLocks noGrp="1"/>
          </p:cNvSpPr>
          <p:nvPr>
            <p:ph idx="1"/>
          </p:nvPr>
        </p:nvSpPr>
        <p:spPr/>
        <p:txBody>
          <a:bodyPr/>
          <a:lstStyle/>
          <a:p>
            <a:pPr marL="0" indent="0">
              <a:buNone/>
            </a:pPr>
            <a:r>
              <a:rPr lang="es-MX" b="0" i="0" dirty="0">
                <a:solidFill>
                  <a:srgbClr val="000000"/>
                </a:solidFill>
                <a:effectLst/>
                <a:latin typeface="Arial Rounded MT Bold" panose="020F0704030504030204" pitchFamily="34" charset="0"/>
              </a:rPr>
              <a:t>Descripción funcional:</a:t>
            </a:r>
            <a:endParaRPr lang="es-MX" dirty="0">
              <a:latin typeface="Arial Rounded MT Bold" panose="020F0704030504030204" pitchFamily="34" charset="0"/>
            </a:endParaRPr>
          </a:p>
          <a:p>
            <a:r>
              <a:rPr lang="es-MX" b="0" i="0" dirty="0">
                <a:solidFill>
                  <a:srgbClr val="000000"/>
                </a:solidFill>
                <a:effectLst/>
                <a:latin typeface="Arial Rounded MT Bold" panose="020F0704030504030204" pitchFamily="34" charset="0"/>
              </a:rPr>
              <a:t>Bloque encargado de gestionar las salidas según la instrucción que se esté realizando.</a:t>
            </a:r>
            <a:endParaRPr lang="es-MX" b="1" i="0" dirty="0">
              <a:solidFill>
                <a:srgbClr val="000000"/>
              </a:solidFill>
              <a:effectLst/>
              <a:latin typeface="Arial Rounded MT Bold" panose="020F0704030504030204" pitchFamily="34" charset="0"/>
            </a:endParaRPr>
          </a:p>
          <a:p>
            <a:endParaRPr lang="es-MX" dirty="0"/>
          </a:p>
        </p:txBody>
      </p:sp>
      <p:pic>
        <p:nvPicPr>
          <p:cNvPr id="4" name="Imagen 3">
            <a:extLst>
              <a:ext uri="{FF2B5EF4-FFF2-40B4-BE49-F238E27FC236}">
                <a16:creationId xmlns:a16="http://schemas.microsoft.com/office/drawing/2014/main" id="{CABC5DD5-F646-41E5-B1FC-64B9486A03F3}"/>
              </a:ext>
            </a:extLst>
          </p:cNvPr>
          <p:cNvPicPr>
            <a:picLocks noChangeAspect="1"/>
          </p:cNvPicPr>
          <p:nvPr/>
        </p:nvPicPr>
        <p:blipFill rotWithShape="1">
          <a:blip r:embed="rId2"/>
          <a:srcRect l="21521" t="25882" r="48152" b="36805"/>
          <a:stretch/>
        </p:blipFill>
        <p:spPr>
          <a:xfrm>
            <a:off x="522937" y="3248130"/>
            <a:ext cx="4452731" cy="3080205"/>
          </a:xfrm>
          <a:prstGeom prst="rect">
            <a:avLst/>
          </a:prstGeom>
        </p:spPr>
      </p:pic>
      <p:pic>
        <p:nvPicPr>
          <p:cNvPr id="5" name="Imagen 4">
            <a:extLst>
              <a:ext uri="{FF2B5EF4-FFF2-40B4-BE49-F238E27FC236}">
                <a16:creationId xmlns:a16="http://schemas.microsoft.com/office/drawing/2014/main" id="{7DC16BF2-1DFF-407C-A5CB-6268B6492EE0}"/>
              </a:ext>
            </a:extLst>
          </p:cNvPr>
          <p:cNvPicPr>
            <a:picLocks noChangeAspect="1"/>
          </p:cNvPicPr>
          <p:nvPr/>
        </p:nvPicPr>
        <p:blipFill rotWithShape="1">
          <a:blip r:embed="rId3"/>
          <a:srcRect l="2827" t="31496" r="40869" b="16699"/>
          <a:stretch/>
        </p:blipFill>
        <p:spPr>
          <a:xfrm>
            <a:off x="5194853" y="3152051"/>
            <a:ext cx="6864626" cy="3551099"/>
          </a:xfrm>
          <a:prstGeom prst="rect">
            <a:avLst/>
          </a:prstGeom>
        </p:spPr>
      </p:pic>
    </p:spTree>
    <p:extLst>
      <p:ext uri="{BB962C8B-B14F-4D97-AF65-F5344CB8AC3E}">
        <p14:creationId xmlns:p14="http://schemas.microsoft.com/office/powerpoint/2010/main" val="231575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8207E-DCE4-4D57-80D2-53C79AC48EFF}"/>
              </a:ext>
            </a:extLst>
          </p:cNvPr>
          <p:cNvSpPr>
            <a:spLocks noGrp="1"/>
          </p:cNvSpPr>
          <p:nvPr>
            <p:ph type="title"/>
          </p:nvPr>
        </p:nvSpPr>
        <p:spPr/>
        <p:txBody>
          <a:bodyPr/>
          <a:lstStyle/>
          <a:p>
            <a:r>
              <a:rPr lang="es-MX" dirty="0"/>
              <a:t>Bloque “</a:t>
            </a:r>
            <a:r>
              <a:rPr lang="es-MX" dirty="0" err="1"/>
              <a:t>MuxR_In</a:t>
            </a:r>
            <a:r>
              <a:rPr lang="es-MX" dirty="0"/>
              <a:t>”</a:t>
            </a:r>
          </a:p>
        </p:txBody>
      </p:sp>
      <p:sp>
        <p:nvSpPr>
          <p:cNvPr id="3" name="Marcador de contenido 2">
            <a:extLst>
              <a:ext uri="{FF2B5EF4-FFF2-40B4-BE49-F238E27FC236}">
                <a16:creationId xmlns:a16="http://schemas.microsoft.com/office/drawing/2014/main" id="{19B4B18F-4B6A-4EA9-AFDB-9D94A7F364CE}"/>
              </a:ext>
            </a:extLst>
          </p:cNvPr>
          <p:cNvSpPr>
            <a:spLocks noGrp="1"/>
          </p:cNvSpPr>
          <p:nvPr>
            <p:ph idx="1"/>
          </p:nvPr>
        </p:nvSpPr>
        <p:spPr>
          <a:xfrm>
            <a:off x="505054" y="2134084"/>
            <a:ext cx="5418666" cy="2080107"/>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Multiplexor que escoge una por una la señal de entrada hacia los registros, esto sirve para guardar los datos que se pidan según la instrucción que se esté realizando.</a:t>
            </a:r>
            <a:endParaRPr lang="es-MX" b="1" i="0" dirty="0">
              <a:solidFill>
                <a:srgbClr val="000000"/>
              </a:solidFill>
              <a:effectLst/>
              <a:latin typeface="Arial Rounded MT Bold" panose="020F0704030504030204" pitchFamily="34" charset="0"/>
            </a:endParaRPr>
          </a:p>
          <a:p>
            <a:endParaRPr lang="es-MX" dirty="0"/>
          </a:p>
        </p:txBody>
      </p:sp>
      <p:pic>
        <p:nvPicPr>
          <p:cNvPr id="4" name="Imagen 3">
            <a:extLst>
              <a:ext uri="{FF2B5EF4-FFF2-40B4-BE49-F238E27FC236}">
                <a16:creationId xmlns:a16="http://schemas.microsoft.com/office/drawing/2014/main" id="{04B72054-533A-49AD-B36E-63628F2F885F}"/>
              </a:ext>
            </a:extLst>
          </p:cNvPr>
          <p:cNvPicPr>
            <a:picLocks noChangeAspect="1"/>
          </p:cNvPicPr>
          <p:nvPr/>
        </p:nvPicPr>
        <p:blipFill rotWithShape="1">
          <a:blip r:embed="rId2"/>
          <a:srcRect l="2174" t="24915" r="46413" b="11889"/>
          <a:stretch/>
        </p:blipFill>
        <p:spPr>
          <a:xfrm>
            <a:off x="5923721" y="1474013"/>
            <a:ext cx="6268279" cy="4331832"/>
          </a:xfrm>
          <a:prstGeom prst="rect">
            <a:avLst/>
          </a:prstGeom>
        </p:spPr>
      </p:pic>
      <p:pic>
        <p:nvPicPr>
          <p:cNvPr id="5" name="Imagen 4">
            <a:extLst>
              <a:ext uri="{FF2B5EF4-FFF2-40B4-BE49-F238E27FC236}">
                <a16:creationId xmlns:a16="http://schemas.microsoft.com/office/drawing/2014/main" id="{A1ACC162-0263-4FD8-9CA6-5B6DFEF8FF6C}"/>
              </a:ext>
            </a:extLst>
          </p:cNvPr>
          <p:cNvPicPr>
            <a:picLocks noChangeAspect="1"/>
          </p:cNvPicPr>
          <p:nvPr/>
        </p:nvPicPr>
        <p:blipFill rotWithShape="1">
          <a:blip r:embed="rId3"/>
          <a:srcRect l="47282" t="31496" r="16196" b="33471"/>
          <a:stretch/>
        </p:blipFill>
        <p:spPr>
          <a:xfrm>
            <a:off x="522937" y="3870118"/>
            <a:ext cx="5400783" cy="2912733"/>
          </a:xfrm>
          <a:prstGeom prst="rect">
            <a:avLst/>
          </a:prstGeom>
        </p:spPr>
      </p:pic>
    </p:spTree>
    <p:extLst>
      <p:ext uri="{BB962C8B-B14F-4D97-AF65-F5344CB8AC3E}">
        <p14:creationId xmlns:p14="http://schemas.microsoft.com/office/powerpoint/2010/main" val="256855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11585B-067B-4D10-8BC0-BB21B4DA3B32}"/>
              </a:ext>
            </a:extLst>
          </p:cNvPr>
          <p:cNvSpPr>
            <a:spLocks noGrp="1"/>
          </p:cNvSpPr>
          <p:nvPr>
            <p:ph type="title"/>
          </p:nvPr>
        </p:nvSpPr>
        <p:spPr/>
        <p:txBody>
          <a:bodyPr/>
          <a:lstStyle/>
          <a:p>
            <a:r>
              <a:rPr lang="es-MX" dirty="0"/>
              <a:t>Simulaciones </a:t>
            </a:r>
          </a:p>
        </p:txBody>
      </p:sp>
      <p:pic>
        <p:nvPicPr>
          <p:cNvPr id="4" name="Imagen 3">
            <a:extLst>
              <a:ext uri="{FF2B5EF4-FFF2-40B4-BE49-F238E27FC236}">
                <a16:creationId xmlns:a16="http://schemas.microsoft.com/office/drawing/2014/main" id="{68933924-ED81-4A1E-BB68-7FBBFD78BC18}"/>
              </a:ext>
            </a:extLst>
          </p:cNvPr>
          <p:cNvPicPr>
            <a:picLocks noChangeAspect="1"/>
          </p:cNvPicPr>
          <p:nvPr/>
        </p:nvPicPr>
        <p:blipFill rotWithShape="1">
          <a:blip r:embed="rId2"/>
          <a:srcRect l="28587" t="36710" r="26630" b="16698"/>
          <a:stretch/>
        </p:blipFill>
        <p:spPr>
          <a:xfrm>
            <a:off x="2199861" y="1930400"/>
            <a:ext cx="7792278" cy="4558105"/>
          </a:xfrm>
          <a:prstGeom prst="rect">
            <a:avLst/>
          </a:prstGeom>
        </p:spPr>
      </p:pic>
    </p:spTree>
    <p:extLst>
      <p:ext uri="{BB962C8B-B14F-4D97-AF65-F5344CB8AC3E}">
        <p14:creationId xmlns:p14="http://schemas.microsoft.com/office/powerpoint/2010/main" val="419382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36B6D-6D40-454F-888C-C4EF9EDF6C24}"/>
              </a:ext>
            </a:extLst>
          </p:cNvPr>
          <p:cNvSpPr>
            <a:spLocks noGrp="1"/>
          </p:cNvSpPr>
          <p:nvPr>
            <p:ph type="title"/>
          </p:nvPr>
        </p:nvSpPr>
        <p:spPr/>
        <p:txBody>
          <a:bodyPr/>
          <a:lstStyle/>
          <a:p>
            <a:r>
              <a:rPr lang="es-MX" dirty="0"/>
              <a:t>Simulaciones </a:t>
            </a:r>
          </a:p>
        </p:txBody>
      </p:sp>
      <p:pic>
        <p:nvPicPr>
          <p:cNvPr id="4" name="Imagen 3">
            <a:extLst>
              <a:ext uri="{FF2B5EF4-FFF2-40B4-BE49-F238E27FC236}">
                <a16:creationId xmlns:a16="http://schemas.microsoft.com/office/drawing/2014/main" id="{CAEB1827-D5A4-4B70-BBA3-2CD074F891F1}"/>
              </a:ext>
            </a:extLst>
          </p:cNvPr>
          <p:cNvPicPr>
            <a:picLocks noChangeAspect="1"/>
          </p:cNvPicPr>
          <p:nvPr/>
        </p:nvPicPr>
        <p:blipFill rotWithShape="1">
          <a:blip r:embed="rId2"/>
          <a:srcRect l="28478" t="38062" r="26413" b="11286"/>
          <a:stretch/>
        </p:blipFill>
        <p:spPr>
          <a:xfrm>
            <a:off x="2299252" y="1563755"/>
            <a:ext cx="7593496" cy="4793967"/>
          </a:xfrm>
          <a:prstGeom prst="rect">
            <a:avLst/>
          </a:prstGeom>
        </p:spPr>
      </p:pic>
    </p:spTree>
    <p:extLst>
      <p:ext uri="{BB962C8B-B14F-4D97-AF65-F5344CB8AC3E}">
        <p14:creationId xmlns:p14="http://schemas.microsoft.com/office/powerpoint/2010/main" val="262752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5358FD-94D1-4B2F-9F3D-87EE3AB4A376}"/>
              </a:ext>
            </a:extLst>
          </p:cNvPr>
          <p:cNvSpPr>
            <a:spLocks noGrp="1"/>
          </p:cNvSpPr>
          <p:nvPr>
            <p:ph type="title"/>
          </p:nvPr>
        </p:nvSpPr>
        <p:spPr/>
        <p:txBody>
          <a:bodyPr/>
          <a:lstStyle/>
          <a:p>
            <a:r>
              <a:rPr lang="es-MX" dirty="0">
                <a:latin typeface="Bahnschrift" panose="020B0502040204020203" pitchFamily="34" charset="0"/>
              </a:rPr>
              <a:t>Caja Negra</a:t>
            </a:r>
          </a:p>
        </p:txBody>
      </p:sp>
      <p:sp>
        <p:nvSpPr>
          <p:cNvPr id="3" name="Marcador de contenido 2">
            <a:extLst>
              <a:ext uri="{FF2B5EF4-FFF2-40B4-BE49-F238E27FC236}">
                <a16:creationId xmlns:a16="http://schemas.microsoft.com/office/drawing/2014/main" id="{66124C6A-C88B-4F7E-9940-EA8754A8AE58}"/>
              </a:ext>
            </a:extLst>
          </p:cNvPr>
          <p:cNvSpPr>
            <a:spLocks noGrp="1"/>
          </p:cNvSpPr>
          <p:nvPr>
            <p:ph idx="1"/>
          </p:nvPr>
        </p:nvSpPr>
        <p:spPr>
          <a:xfrm>
            <a:off x="677334" y="2160589"/>
            <a:ext cx="4265727" cy="3880773"/>
          </a:xfrm>
        </p:spPr>
        <p:txBody>
          <a:bodyPr/>
          <a:lstStyle/>
          <a:p>
            <a:r>
              <a:rPr lang="es-MX" dirty="0">
                <a:solidFill>
                  <a:srgbClr val="333333"/>
                </a:solidFill>
                <a:latin typeface="Arial Rounded MT Bold" panose="020F0704030504030204" pitchFamily="34" charset="0"/>
              </a:rPr>
              <a:t>S</a:t>
            </a:r>
            <a:r>
              <a:rPr lang="es-MX" b="0" i="0" dirty="0">
                <a:solidFill>
                  <a:srgbClr val="333333"/>
                </a:solidFill>
                <a:effectLst/>
                <a:latin typeface="Arial Rounded MT Bold" panose="020F0704030504030204" pitchFamily="34" charset="0"/>
              </a:rPr>
              <a:t>e denomina caja negra a aquel elemento que es estudiado desde el punto de vista de las entradas que recibe y las salidas o respuestas que produce, sin tener en cuenta su funcionamiento interno. Nos interesará su forma de interactuar con el medio que le rodea entendiendo qué es lo que hace, pero sin dar importancia a cómo lo hace. </a:t>
            </a:r>
            <a:endParaRPr lang="es-MX" dirty="0">
              <a:latin typeface="Arial Rounded MT Bold" panose="020F0704030504030204" pitchFamily="34" charset="0"/>
            </a:endParaRPr>
          </a:p>
        </p:txBody>
      </p:sp>
      <p:pic>
        <p:nvPicPr>
          <p:cNvPr id="1026" name="Picture 2" descr="Teoria de los Sistemas: Analisis y Sistesis, Elementos de un Sistema como  caja Negra">
            <a:extLst>
              <a:ext uri="{FF2B5EF4-FFF2-40B4-BE49-F238E27FC236}">
                <a16:creationId xmlns:a16="http://schemas.microsoft.com/office/drawing/2014/main" id="{B5028928-8F53-4D4A-88B9-511F89AD9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0777" y="2160589"/>
            <a:ext cx="5245440" cy="276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07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8DF18B-2280-4BA5-B17F-BE9D59DC7F77}"/>
              </a:ext>
            </a:extLst>
          </p:cNvPr>
          <p:cNvSpPr>
            <a:spLocks noGrp="1"/>
          </p:cNvSpPr>
          <p:nvPr>
            <p:ph type="title"/>
          </p:nvPr>
        </p:nvSpPr>
        <p:spPr>
          <a:xfrm>
            <a:off x="3971881" y="1245705"/>
            <a:ext cx="4248237" cy="1320800"/>
          </a:xfrm>
        </p:spPr>
        <p:txBody>
          <a:bodyPr>
            <a:normAutofit/>
          </a:bodyPr>
          <a:lstStyle/>
          <a:p>
            <a:r>
              <a:rPr lang="es-MX" sz="2800" b="1" i="0" dirty="0" err="1">
                <a:effectLst/>
                <a:latin typeface="Bahnschrift" panose="020B0502040204020203" pitchFamily="34" charset="0"/>
              </a:rPr>
              <a:t>Microprocesador_DobleV</a:t>
            </a:r>
            <a:endParaRPr lang="es-MX" sz="2800" dirty="0">
              <a:latin typeface="Bahnschrift" panose="020B0502040204020203" pitchFamily="34" charset="0"/>
            </a:endParaRPr>
          </a:p>
        </p:txBody>
      </p:sp>
      <p:pic>
        <p:nvPicPr>
          <p:cNvPr id="3" name="Imagen 2">
            <a:extLst>
              <a:ext uri="{FF2B5EF4-FFF2-40B4-BE49-F238E27FC236}">
                <a16:creationId xmlns:a16="http://schemas.microsoft.com/office/drawing/2014/main" id="{F48C6880-CA9D-45F1-A6F7-1A2CEE99553B}"/>
              </a:ext>
            </a:extLst>
          </p:cNvPr>
          <p:cNvPicPr>
            <a:picLocks noChangeAspect="1"/>
          </p:cNvPicPr>
          <p:nvPr/>
        </p:nvPicPr>
        <p:blipFill rotWithShape="1">
          <a:blip r:embed="rId2"/>
          <a:srcRect l="12717" t="24335" r="21630" b="22305"/>
          <a:stretch/>
        </p:blipFill>
        <p:spPr>
          <a:xfrm>
            <a:off x="216018" y="742121"/>
            <a:ext cx="11759963" cy="5373758"/>
          </a:xfrm>
          <a:prstGeom prst="rect">
            <a:avLst/>
          </a:prstGeom>
        </p:spPr>
      </p:pic>
    </p:spTree>
    <p:extLst>
      <p:ext uri="{BB962C8B-B14F-4D97-AF65-F5344CB8AC3E}">
        <p14:creationId xmlns:p14="http://schemas.microsoft.com/office/powerpoint/2010/main" val="4288033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3873BD8-B3D8-481A-9B38-83AA81E91C39}"/>
              </a:ext>
            </a:extLst>
          </p:cNvPr>
          <p:cNvSpPr txBox="1"/>
          <p:nvPr/>
        </p:nvSpPr>
        <p:spPr>
          <a:xfrm>
            <a:off x="848139" y="781878"/>
            <a:ext cx="3405809" cy="584775"/>
          </a:xfrm>
          <a:prstGeom prst="rect">
            <a:avLst/>
          </a:prstGeom>
          <a:noFill/>
        </p:spPr>
        <p:txBody>
          <a:bodyPr wrap="square" rtlCol="0">
            <a:spAutoFit/>
          </a:bodyPr>
          <a:lstStyle/>
          <a:p>
            <a:r>
              <a:rPr lang="es-MX" sz="3200" dirty="0">
                <a:latin typeface="Arial Rounded MT Bold" panose="020F0704030504030204" pitchFamily="34" charset="0"/>
              </a:rPr>
              <a:t>Entradas:</a:t>
            </a:r>
          </a:p>
        </p:txBody>
      </p:sp>
      <p:sp>
        <p:nvSpPr>
          <p:cNvPr id="8" name="CuadroTexto 7">
            <a:extLst>
              <a:ext uri="{FF2B5EF4-FFF2-40B4-BE49-F238E27FC236}">
                <a16:creationId xmlns:a16="http://schemas.microsoft.com/office/drawing/2014/main" id="{8B51084C-B2A2-4FB3-BC31-1786F0592898}"/>
              </a:ext>
            </a:extLst>
          </p:cNvPr>
          <p:cNvSpPr txBox="1"/>
          <p:nvPr/>
        </p:nvSpPr>
        <p:spPr>
          <a:xfrm>
            <a:off x="848138" y="4565374"/>
            <a:ext cx="3405809" cy="584775"/>
          </a:xfrm>
          <a:prstGeom prst="rect">
            <a:avLst/>
          </a:prstGeom>
          <a:noFill/>
        </p:spPr>
        <p:txBody>
          <a:bodyPr wrap="square" rtlCol="0">
            <a:spAutoFit/>
          </a:bodyPr>
          <a:lstStyle/>
          <a:p>
            <a:r>
              <a:rPr lang="es-MX" sz="3200" dirty="0">
                <a:latin typeface="Arial Rounded MT Bold" panose="020F0704030504030204" pitchFamily="34" charset="0"/>
              </a:rPr>
              <a:t>Salidas:</a:t>
            </a:r>
          </a:p>
        </p:txBody>
      </p:sp>
      <p:pic>
        <p:nvPicPr>
          <p:cNvPr id="4" name="Imagen 3">
            <a:extLst>
              <a:ext uri="{FF2B5EF4-FFF2-40B4-BE49-F238E27FC236}">
                <a16:creationId xmlns:a16="http://schemas.microsoft.com/office/drawing/2014/main" id="{25D4E516-3E1B-4545-82D4-063F9FC6345C}"/>
              </a:ext>
            </a:extLst>
          </p:cNvPr>
          <p:cNvPicPr>
            <a:picLocks noChangeAspect="1"/>
          </p:cNvPicPr>
          <p:nvPr/>
        </p:nvPicPr>
        <p:blipFill rotWithShape="1">
          <a:blip r:embed="rId2"/>
          <a:srcRect l="22065" t="31495" r="19565" b="30426"/>
          <a:stretch/>
        </p:blipFill>
        <p:spPr>
          <a:xfrm>
            <a:off x="3049136" y="109867"/>
            <a:ext cx="6399664" cy="2347300"/>
          </a:xfrm>
          <a:prstGeom prst="rect">
            <a:avLst/>
          </a:prstGeom>
        </p:spPr>
      </p:pic>
      <p:pic>
        <p:nvPicPr>
          <p:cNvPr id="2" name="Imagen 1">
            <a:extLst>
              <a:ext uri="{FF2B5EF4-FFF2-40B4-BE49-F238E27FC236}">
                <a16:creationId xmlns:a16="http://schemas.microsoft.com/office/drawing/2014/main" id="{58679B72-0D56-4248-AC91-1A31CB71169E}"/>
              </a:ext>
            </a:extLst>
          </p:cNvPr>
          <p:cNvPicPr>
            <a:picLocks noChangeAspect="1"/>
          </p:cNvPicPr>
          <p:nvPr/>
        </p:nvPicPr>
        <p:blipFill rotWithShape="1">
          <a:blip r:embed="rId3"/>
          <a:srcRect l="18696" t="24915" r="33044" b="17835"/>
          <a:stretch/>
        </p:blipFill>
        <p:spPr>
          <a:xfrm>
            <a:off x="3049136" y="2442236"/>
            <a:ext cx="6366687" cy="4246275"/>
          </a:xfrm>
          <a:prstGeom prst="rect">
            <a:avLst/>
          </a:prstGeom>
        </p:spPr>
      </p:pic>
    </p:spTree>
    <p:extLst>
      <p:ext uri="{BB962C8B-B14F-4D97-AF65-F5344CB8AC3E}">
        <p14:creationId xmlns:p14="http://schemas.microsoft.com/office/powerpoint/2010/main" val="24558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58D21-71F0-44DD-A597-B685EA5ED5C8}"/>
              </a:ext>
            </a:extLst>
          </p:cNvPr>
          <p:cNvSpPr>
            <a:spLocks noGrp="1"/>
          </p:cNvSpPr>
          <p:nvPr>
            <p:ph type="title"/>
          </p:nvPr>
        </p:nvSpPr>
        <p:spPr/>
        <p:txBody>
          <a:bodyPr/>
          <a:lstStyle/>
          <a:p>
            <a:r>
              <a:rPr lang="es-MX" dirty="0">
                <a:latin typeface="Bahnschrift" panose="020B0502040204020203" pitchFamily="34" charset="0"/>
              </a:rPr>
              <a:t>Caja blanca</a:t>
            </a:r>
          </a:p>
        </p:txBody>
      </p:sp>
      <p:sp>
        <p:nvSpPr>
          <p:cNvPr id="3" name="Marcador de contenido 2">
            <a:extLst>
              <a:ext uri="{FF2B5EF4-FFF2-40B4-BE49-F238E27FC236}">
                <a16:creationId xmlns:a16="http://schemas.microsoft.com/office/drawing/2014/main" id="{A40AB881-C267-4150-8866-56F826408422}"/>
              </a:ext>
            </a:extLst>
          </p:cNvPr>
          <p:cNvSpPr>
            <a:spLocks noGrp="1"/>
          </p:cNvSpPr>
          <p:nvPr>
            <p:ph idx="1"/>
          </p:nvPr>
        </p:nvSpPr>
        <p:spPr>
          <a:xfrm>
            <a:off x="677334" y="2160590"/>
            <a:ext cx="5206631" cy="3723376"/>
          </a:xfrm>
        </p:spPr>
        <p:txBody>
          <a:bodyPr/>
          <a:lstStyle/>
          <a:p>
            <a:r>
              <a:rPr lang="es-MX" dirty="0">
                <a:solidFill>
                  <a:srgbClr val="292929"/>
                </a:solidFill>
                <a:latin typeface="Arial Rounded MT Bold" panose="020F0704030504030204" pitchFamily="34" charset="0"/>
              </a:rPr>
              <a:t>H</a:t>
            </a:r>
            <a:r>
              <a:rPr lang="es-MX" b="0" i="0" dirty="0">
                <a:solidFill>
                  <a:srgbClr val="292929"/>
                </a:solidFill>
                <a:effectLst/>
                <a:latin typeface="Arial Rounded MT Bold" panose="020F0704030504030204" pitchFamily="34" charset="0"/>
              </a:rPr>
              <a:t>ace referencia al estudio que se realiza a un elemento dentro de un sistema desde su parte interna, este estudio se encarga de analizar como ese modulo trabaja internamente con los elementos que en él entran; y de que manera sus componentes internos crean o manejan las salidas de dichos módulos, sin tomar en cuenta de que forma interactúa dichas salidas y entradas, con los demás módulos que lo acompañan dentro del sistema.</a:t>
            </a:r>
            <a:endParaRPr lang="es-MX" dirty="0">
              <a:latin typeface="Arial Rounded MT Bold" panose="020F0704030504030204" pitchFamily="34" charset="0"/>
            </a:endParaRPr>
          </a:p>
        </p:txBody>
      </p:sp>
      <p:pic>
        <p:nvPicPr>
          <p:cNvPr id="2050" name="Picture 2" descr="Scrum-QA: Téc D P - Técnicas basadas en la estructura o técnicas de caja  blanca (K4).">
            <a:extLst>
              <a:ext uri="{FF2B5EF4-FFF2-40B4-BE49-F238E27FC236}">
                <a16:creationId xmlns:a16="http://schemas.microsoft.com/office/drawing/2014/main" id="{4270DE14-453A-41CC-9FB6-1B5C07C8B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722" y="2160590"/>
            <a:ext cx="4419550" cy="224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930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780F7610-CDB7-4AA8-9569-041C87048DD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702808D-D066-472E-87D7-1C0FB8781D88}"/>
              </a:ext>
            </a:extLst>
          </p:cNvPr>
          <p:cNvPicPr>
            <a:picLocks noChangeAspect="1"/>
          </p:cNvPicPr>
          <p:nvPr/>
        </p:nvPicPr>
        <p:blipFill rotWithShape="1">
          <a:blip r:embed="rId2"/>
          <a:srcRect l="5555" t="22596" r="7934" b="11889"/>
          <a:stretch/>
        </p:blipFill>
        <p:spPr>
          <a:xfrm>
            <a:off x="197975" y="1464365"/>
            <a:ext cx="11796049" cy="5022574"/>
          </a:xfrm>
          <a:prstGeom prst="rect">
            <a:avLst/>
          </a:prstGeom>
        </p:spPr>
      </p:pic>
      <p:pic>
        <p:nvPicPr>
          <p:cNvPr id="6" name="Imagen 5">
            <a:extLst>
              <a:ext uri="{FF2B5EF4-FFF2-40B4-BE49-F238E27FC236}">
                <a16:creationId xmlns:a16="http://schemas.microsoft.com/office/drawing/2014/main" id="{20D36D67-86FD-45C5-8FCF-1E21AF7C9E21}"/>
              </a:ext>
            </a:extLst>
          </p:cNvPr>
          <p:cNvPicPr>
            <a:picLocks noChangeAspect="1"/>
          </p:cNvPicPr>
          <p:nvPr/>
        </p:nvPicPr>
        <p:blipFill rotWithShape="1">
          <a:blip r:embed="rId3"/>
          <a:srcRect l="3369" t="29361" r="5555" b="57105"/>
          <a:stretch/>
        </p:blipFill>
        <p:spPr>
          <a:xfrm>
            <a:off x="197975" y="402560"/>
            <a:ext cx="11796049" cy="1061805"/>
          </a:xfrm>
          <a:prstGeom prst="rect">
            <a:avLst/>
          </a:prstGeom>
        </p:spPr>
      </p:pic>
    </p:spTree>
    <p:extLst>
      <p:ext uri="{BB962C8B-B14F-4D97-AF65-F5344CB8AC3E}">
        <p14:creationId xmlns:p14="http://schemas.microsoft.com/office/powerpoint/2010/main" val="187952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078AC24-32BE-4231-956A-67B701D4A2F5}"/>
              </a:ext>
            </a:extLst>
          </p:cNvPr>
          <p:cNvPicPr>
            <a:picLocks noChangeAspect="1"/>
          </p:cNvPicPr>
          <p:nvPr/>
        </p:nvPicPr>
        <p:blipFill rotWithShape="1">
          <a:blip r:embed="rId2"/>
          <a:srcRect l="26304" t="23562" r="37391" b="12639"/>
          <a:stretch/>
        </p:blipFill>
        <p:spPr>
          <a:xfrm>
            <a:off x="734509" y="1053548"/>
            <a:ext cx="5287747" cy="5224422"/>
          </a:xfrm>
          <a:prstGeom prst="rect">
            <a:avLst/>
          </a:prstGeom>
        </p:spPr>
      </p:pic>
      <p:pic>
        <p:nvPicPr>
          <p:cNvPr id="4" name="Imagen 3">
            <a:extLst>
              <a:ext uri="{FF2B5EF4-FFF2-40B4-BE49-F238E27FC236}">
                <a16:creationId xmlns:a16="http://schemas.microsoft.com/office/drawing/2014/main" id="{23BDD9A4-89AC-47A0-83B9-B32401F5874B}"/>
              </a:ext>
            </a:extLst>
          </p:cNvPr>
          <p:cNvPicPr>
            <a:picLocks noChangeAspect="1"/>
          </p:cNvPicPr>
          <p:nvPr/>
        </p:nvPicPr>
        <p:blipFill rotWithShape="1">
          <a:blip r:embed="rId3"/>
          <a:srcRect l="26304" t="26076" r="37391" b="17471"/>
          <a:stretch/>
        </p:blipFill>
        <p:spPr>
          <a:xfrm>
            <a:off x="6169745" y="2007816"/>
            <a:ext cx="5287746" cy="4622819"/>
          </a:xfrm>
          <a:prstGeom prst="rect">
            <a:avLst/>
          </a:prstGeom>
        </p:spPr>
      </p:pic>
      <p:pic>
        <p:nvPicPr>
          <p:cNvPr id="6" name="Imagen 5">
            <a:extLst>
              <a:ext uri="{FF2B5EF4-FFF2-40B4-BE49-F238E27FC236}">
                <a16:creationId xmlns:a16="http://schemas.microsoft.com/office/drawing/2014/main" id="{CF458A0A-8319-4466-80BC-452C71A5B292}"/>
              </a:ext>
            </a:extLst>
          </p:cNvPr>
          <p:cNvPicPr>
            <a:picLocks noChangeAspect="1"/>
          </p:cNvPicPr>
          <p:nvPr/>
        </p:nvPicPr>
        <p:blipFill rotWithShape="1">
          <a:blip r:embed="rId2"/>
          <a:srcRect l="26304" t="23561" r="37391" b="64785"/>
          <a:stretch/>
        </p:blipFill>
        <p:spPr>
          <a:xfrm>
            <a:off x="6169745" y="1053548"/>
            <a:ext cx="5287747" cy="954268"/>
          </a:xfrm>
          <a:prstGeom prst="rect">
            <a:avLst/>
          </a:prstGeom>
        </p:spPr>
      </p:pic>
    </p:spTree>
    <p:extLst>
      <p:ext uri="{BB962C8B-B14F-4D97-AF65-F5344CB8AC3E}">
        <p14:creationId xmlns:p14="http://schemas.microsoft.com/office/powerpoint/2010/main" val="227516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F296B-917C-4203-845C-21AB30FA70C7}"/>
              </a:ext>
            </a:extLst>
          </p:cNvPr>
          <p:cNvSpPr>
            <a:spLocks noGrp="1"/>
          </p:cNvSpPr>
          <p:nvPr>
            <p:ph type="title"/>
          </p:nvPr>
        </p:nvSpPr>
        <p:spPr/>
        <p:txBody>
          <a:bodyPr/>
          <a:lstStyle/>
          <a:p>
            <a:r>
              <a:rPr lang="es-MX" dirty="0"/>
              <a:t>Bloque “</a:t>
            </a:r>
            <a:r>
              <a:rPr lang="es-MX" dirty="0" err="1"/>
              <a:t>Seg</a:t>
            </a:r>
            <a:r>
              <a:rPr lang="es-MX" dirty="0"/>
              <a:t>”</a:t>
            </a:r>
          </a:p>
        </p:txBody>
      </p:sp>
      <p:sp>
        <p:nvSpPr>
          <p:cNvPr id="3" name="Marcador de contenido 2">
            <a:extLst>
              <a:ext uri="{FF2B5EF4-FFF2-40B4-BE49-F238E27FC236}">
                <a16:creationId xmlns:a16="http://schemas.microsoft.com/office/drawing/2014/main" id="{7739D155-BAF7-485B-980B-86CE0BD14564}"/>
              </a:ext>
            </a:extLst>
          </p:cNvPr>
          <p:cNvSpPr>
            <a:spLocks noGrp="1"/>
          </p:cNvSpPr>
          <p:nvPr>
            <p:ph idx="1"/>
          </p:nvPr>
        </p:nvSpPr>
        <p:spPr>
          <a:xfrm>
            <a:off x="6508291" y="4111200"/>
            <a:ext cx="4987576" cy="3880773"/>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Bloque que se encarga de segmentar la señal </a:t>
            </a:r>
            <a:r>
              <a:rPr lang="es-MX" b="0" i="0" dirty="0" err="1">
                <a:solidFill>
                  <a:srgbClr val="000000"/>
                </a:solidFill>
                <a:effectLst/>
                <a:latin typeface="Arial Rounded MT Bold" panose="020F0704030504030204" pitchFamily="34" charset="0"/>
              </a:rPr>
              <a:t>Instruction</a:t>
            </a:r>
            <a:r>
              <a:rPr lang="es-MX" b="0" i="0" dirty="0">
                <a:solidFill>
                  <a:srgbClr val="000000"/>
                </a:solidFill>
                <a:effectLst/>
                <a:latin typeface="Arial Rounded MT Bold" panose="020F0704030504030204" pitchFamily="34" charset="0"/>
              </a:rPr>
              <a:t> en 3 partes, la señal </a:t>
            </a:r>
            <a:r>
              <a:rPr lang="es-MX" b="0" i="0" dirty="0" err="1">
                <a:solidFill>
                  <a:srgbClr val="000000"/>
                </a:solidFill>
                <a:effectLst/>
                <a:latin typeface="Arial Rounded MT Bold" panose="020F0704030504030204" pitchFamily="34" charset="0"/>
              </a:rPr>
              <a:t>Inst</a:t>
            </a:r>
            <a:r>
              <a:rPr lang="es-MX" b="0" i="0" dirty="0">
                <a:solidFill>
                  <a:srgbClr val="000000"/>
                </a:solidFill>
                <a:effectLst/>
                <a:latin typeface="Arial Rounded MT Bold" panose="020F0704030504030204" pitchFamily="34" charset="0"/>
              </a:rPr>
              <a:t> de 3 bits (8:6), la señal RX de 3 bits (5:3) Y RY de 3 bits (2:0)</a:t>
            </a:r>
            <a:endParaRPr lang="es-MX" b="1" i="0" dirty="0">
              <a:solidFill>
                <a:srgbClr val="000000"/>
              </a:solidFill>
              <a:effectLst/>
              <a:latin typeface="Arial Rounded MT Bold" panose="020F0704030504030204" pitchFamily="34" charset="0"/>
            </a:endParaRPr>
          </a:p>
          <a:p>
            <a:endParaRPr lang="es-MX" dirty="0"/>
          </a:p>
        </p:txBody>
      </p:sp>
      <p:pic>
        <p:nvPicPr>
          <p:cNvPr id="5" name="Imagen 4">
            <a:extLst>
              <a:ext uri="{FF2B5EF4-FFF2-40B4-BE49-F238E27FC236}">
                <a16:creationId xmlns:a16="http://schemas.microsoft.com/office/drawing/2014/main" id="{60DE7CEC-2F82-4D8A-9B2A-66F427AB7FE9}"/>
              </a:ext>
            </a:extLst>
          </p:cNvPr>
          <p:cNvPicPr>
            <a:picLocks noChangeAspect="1"/>
          </p:cNvPicPr>
          <p:nvPr/>
        </p:nvPicPr>
        <p:blipFill rotWithShape="1">
          <a:blip r:embed="rId2"/>
          <a:srcRect l="32007" t="23323" r="22108" b="20075"/>
          <a:stretch/>
        </p:blipFill>
        <p:spPr>
          <a:xfrm>
            <a:off x="6100759" y="356425"/>
            <a:ext cx="5413907" cy="3754774"/>
          </a:xfrm>
          <a:prstGeom prst="rect">
            <a:avLst/>
          </a:prstGeom>
        </p:spPr>
      </p:pic>
      <p:pic>
        <p:nvPicPr>
          <p:cNvPr id="7" name="Imagen 6">
            <a:extLst>
              <a:ext uri="{FF2B5EF4-FFF2-40B4-BE49-F238E27FC236}">
                <a16:creationId xmlns:a16="http://schemas.microsoft.com/office/drawing/2014/main" id="{C6493B10-DB84-4B60-A6BA-83946EF0CD87}"/>
              </a:ext>
            </a:extLst>
          </p:cNvPr>
          <p:cNvPicPr>
            <a:picLocks noChangeAspect="1"/>
          </p:cNvPicPr>
          <p:nvPr/>
        </p:nvPicPr>
        <p:blipFill rotWithShape="1">
          <a:blip r:embed="rId3"/>
          <a:srcRect l="13696" t="29555" r="62717" b="18440"/>
          <a:stretch/>
        </p:blipFill>
        <p:spPr>
          <a:xfrm>
            <a:off x="963302" y="1688149"/>
            <a:ext cx="3909392" cy="4846101"/>
          </a:xfrm>
          <a:prstGeom prst="rect">
            <a:avLst/>
          </a:prstGeom>
        </p:spPr>
      </p:pic>
    </p:spTree>
    <p:extLst>
      <p:ext uri="{BB962C8B-B14F-4D97-AF65-F5344CB8AC3E}">
        <p14:creationId xmlns:p14="http://schemas.microsoft.com/office/powerpoint/2010/main" val="227966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3FBBCB-F8FD-40E7-B577-D007AFBA03CB}"/>
              </a:ext>
            </a:extLst>
          </p:cNvPr>
          <p:cNvSpPr>
            <a:spLocks noGrp="1"/>
          </p:cNvSpPr>
          <p:nvPr>
            <p:ph type="title"/>
          </p:nvPr>
        </p:nvSpPr>
        <p:spPr/>
        <p:txBody>
          <a:bodyPr/>
          <a:lstStyle/>
          <a:p>
            <a:r>
              <a:rPr lang="es-MX" dirty="0"/>
              <a:t>Bloque “Registros”</a:t>
            </a:r>
          </a:p>
        </p:txBody>
      </p:sp>
      <p:sp>
        <p:nvSpPr>
          <p:cNvPr id="3" name="Marcador de contenido 2">
            <a:extLst>
              <a:ext uri="{FF2B5EF4-FFF2-40B4-BE49-F238E27FC236}">
                <a16:creationId xmlns:a16="http://schemas.microsoft.com/office/drawing/2014/main" id="{DF61C907-E19D-48F1-B2D1-4DDEBA7769DC}"/>
              </a:ext>
            </a:extLst>
          </p:cNvPr>
          <p:cNvSpPr>
            <a:spLocks noGrp="1"/>
          </p:cNvSpPr>
          <p:nvPr>
            <p:ph idx="1"/>
          </p:nvPr>
        </p:nvSpPr>
        <p:spPr>
          <a:xfrm>
            <a:off x="5074534" y="2194864"/>
            <a:ext cx="4199467" cy="3657115"/>
          </a:xfrm>
        </p:spPr>
        <p:txBody>
          <a:bodyPr/>
          <a:lstStyle/>
          <a:p>
            <a:pPr marL="0" indent="0">
              <a:buNone/>
            </a:pPr>
            <a:r>
              <a:rPr lang="es-MX" b="0" i="0" dirty="0">
                <a:solidFill>
                  <a:srgbClr val="000000"/>
                </a:solidFill>
                <a:effectLst/>
                <a:latin typeface="Arial Rounded MT Bold" panose="020F0704030504030204" pitchFamily="34" charset="0"/>
              </a:rPr>
              <a:t>Descripción funcional:</a:t>
            </a:r>
          </a:p>
          <a:p>
            <a:r>
              <a:rPr lang="es-MX" b="0" i="0" dirty="0">
                <a:solidFill>
                  <a:srgbClr val="000000"/>
                </a:solidFill>
                <a:effectLst/>
                <a:latin typeface="Arial Rounded MT Bold" panose="020F0704030504030204" pitchFamily="34" charset="0"/>
              </a:rPr>
              <a:t>Este bloque almacena datos y direcciones temporalmente. Estos registros sirven para suministrarla información necesaria al realizar una instrucción.</a:t>
            </a:r>
            <a:endParaRPr lang="es-MX" dirty="0">
              <a:latin typeface="Arial Rounded MT Bold" panose="020F0704030504030204" pitchFamily="34" charset="0"/>
            </a:endParaRPr>
          </a:p>
        </p:txBody>
      </p:sp>
      <p:pic>
        <p:nvPicPr>
          <p:cNvPr id="4" name="Imagen 3">
            <a:extLst>
              <a:ext uri="{FF2B5EF4-FFF2-40B4-BE49-F238E27FC236}">
                <a16:creationId xmlns:a16="http://schemas.microsoft.com/office/drawing/2014/main" id="{BD43472D-5BFB-4AA1-BC82-F564BFD86D93}"/>
              </a:ext>
            </a:extLst>
          </p:cNvPr>
          <p:cNvPicPr>
            <a:picLocks noChangeAspect="1"/>
          </p:cNvPicPr>
          <p:nvPr/>
        </p:nvPicPr>
        <p:blipFill rotWithShape="1">
          <a:blip r:embed="rId2"/>
          <a:srcRect l="53587" t="24335" r="6413" b="11889"/>
          <a:stretch/>
        </p:blipFill>
        <p:spPr>
          <a:xfrm>
            <a:off x="82032" y="2194864"/>
            <a:ext cx="4876800" cy="4371588"/>
          </a:xfrm>
          <a:prstGeom prst="rect">
            <a:avLst/>
          </a:prstGeom>
        </p:spPr>
      </p:pic>
      <p:pic>
        <p:nvPicPr>
          <p:cNvPr id="5" name="Imagen 4">
            <a:extLst>
              <a:ext uri="{FF2B5EF4-FFF2-40B4-BE49-F238E27FC236}">
                <a16:creationId xmlns:a16="http://schemas.microsoft.com/office/drawing/2014/main" id="{F0491030-ACA2-4923-A076-5DBC0E5F0B48}"/>
              </a:ext>
            </a:extLst>
          </p:cNvPr>
          <p:cNvPicPr>
            <a:picLocks noChangeAspect="1"/>
          </p:cNvPicPr>
          <p:nvPr/>
        </p:nvPicPr>
        <p:blipFill rotWithShape="1">
          <a:blip r:embed="rId3"/>
          <a:srcRect l="26739" t="24336" r="50000" b="13412"/>
          <a:stretch/>
        </p:blipFill>
        <p:spPr>
          <a:xfrm>
            <a:off x="9274002" y="165653"/>
            <a:ext cx="2835965" cy="4267200"/>
          </a:xfrm>
          <a:prstGeom prst="rect">
            <a:avLst/>
          </a:prstGeom>
        </p:spPr>
      </p:pic>
      <p:pic>
        <p:nvPicPr>
          <p:cNvPr id="6" name="Imagen 5">
            <a:extLst>
              <a:ext uri="{FF2B5EF4-FFF2-40B4-BE49-F238E27FC236}">
                <a16:creationId xmlns:a16="http://schemas.microsoft.com/office/drawing/2014/main" id="{3C76FDD2-54CA-47FF-A5EF-EB8E9607B6C7}"/>
              </a:ext>
            </a:extLst>
          </p:cNvPr>
          <p:cNvPicPr>
            <a:picLocks noChangeAspect="1"/>
          </p:cNvPicPr>
          <p:nvPr/>
        </p:nvPicPr>
        <p:blipFill rotWithShape="1">
          <a:blip r:embed="rId4"/>
          <a:srcRect l="26630" t="25255" r="50109" b="43619"/>
          <a:stretch/>
        </p:blipFill>
        <p:spPr>
          <a:xfrm>
            <a:off x="9274002" y="4432853"/>
            <a:ext cx="2835966" cy="2133599"/>
          </a:xfrm>
          <a:prstGeom prst="rect">
            <a:avLst/>
          </a:prstGeom>
        </p:spPr>
      </p:pic>
    </p:spTree>
    <p:extLst>
      <p:ext uri="{BB962C8B-B14F-4D97-AF65-F5344CB8AC3E}">
        <p14:creationId xmlns:p14="http://schemas.microsoft.com/office/powerpoint/2010/main" val="1743985581"/>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6749</TotalTime>
  <Words>509</Words>
  <Application>Microsoft Office PowerPoint</Application>
  <PresentationFormat>Panorámica</PresentationFormat>
  <Paragraphs>41</Paragraphs>
  <Slides>18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vt:i4>
      </vt:variant>
    </vt:vector>
  </HeadingPairs>
  <TitlesOfParts>
    <vt:vector size="25" baseType="lpstr">
      <vt:lpstr>Arial</vt:lpstr>
      <vt:lpstr>Arial Rounded MT Bold</vt:lpstr>
      <vt:lpstr>Bahnschrift</vt:lpstr>
      <vt:lpstr>Helvetica</vt:lpstr>
      <vt:lpstr>Trebuchet MS</vt:lpstr>
      <vt:lpstr>Wingdings 3</vt:lpstr>
      <vt:lpstr>Faceta</vt:lpstr>
      <vt:lpstr>Microprocesador</vt:lpstr>
      <vt:lpstr>Caja Negra</vt:lpstr>
      <vt:lpstr>Microprocesador_DobleV</vt:lpstr>
      <vt:lpstr>Presentación de PowerPoint</vt:lpstr>
      <vt:lpstr>Caja blanca</vt:lpstr>
      <vt:lpstr>Presentación de PowerPoint</vt:lpstr>
      <vt:lpstr>Presentación de PowerPoint</vt:lpstr>
      <vt:lpstr>Bloque “Seg”</vt:lpstr>
      <vt:lpstr>Bloque “Registros”</vt:lpstr>
      <vt:lpstr>Bloque “Control”</vt:lpstr>
      <vt:lpstr>Bloque “Flags”</vt:lpstr>
      <vt:lpstr>Bloque “Jump”</vt:lpstr>
      <vt:lpstr>Bloque “ALU”</vt:lpstr>
      <vt:lpstr>Bloque “PC”</vt:lpstr>
      <vt:lpstr>Bloque “Salidas”</vt:lpstr>
      <vt:lpstr>Bloque “MuxR_In”</vt:lpstr>
      <vt:lpstr>Simulaciones </vt:lpstr>
      <vt:lpstr>Simulaciones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Janelly Zamora</dc:creator>
  <cp:lastModifiedBy>Janelly Zamora</cp:lastModifiedBy>
  <cp:revision>21</cp:revision>
  <dcterms:created xsi:type="dcterms:W3CDTF">2020-09-25T23:58:10Z</dcterms:created>
  <dcterms:modified xsi:type="dcterms:W3CDTF">2020-11-24T06:08:13Z</dcterms:modified>
</cp:coreProperties>
</file>